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08" r:id="rId2"/>
    <p:sldId id="425" r:id="rId3"/>
    <p:sldId id="434" r:id="rId4"/>
    <p:sldId id="452" r:id="rId5"/>
    <p:sldId id="426" r:id="rId6"/>
    <p:sldId id="429" r:id="rId7"/>
    <p:sldId id="428" r:id="rId8"/>
    <p:sldId id="430" r:id="rId9"/>
    <p:sldId id="440" r:id="rId10"/>
    <p:sldId id="441" r:id="rId11"/>
    <p:sldId id="442" r:id="rId12"/>
    <p:sldId id="443" r:id="rId13"/>
    <p:sldId id="451" r:id="rId14"/>
  </p:sldIdLst>
  <p:sldSz cx="9144000" cy="6858000" type="screen4x3"/>
  <p:notesSz cx="6797675" cy="9926638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70AD47"/>
    <a:srgbClr val="B8B8B8"/>
    <a:srgbClr val="F2F2F2"/>
    <a:srgbClr val="826FBA"/>
    <a:srgbClr val="D9D9D9"/>
    <a:srgbClr val="F8F8F8"/>
    <a:srgbClr val="C0C0C0"/>
    <a:srgbClr val="41719C"/>
    <a:srgbClr val="626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 autoAdjust="0"/>
    <p:restoredTop sz="95692" autoAdjust="0"/>
  </p:normalViewPr>
  <p:slideViewPr>
    <p:cSldViewPr snapToGrid="0">
      <p:cViewPr>
        <p:scale>
          <a:sx n="110" d="100"/>
          <a:sy n="110" d="100"/>
        </p:scale>
        <p:origin x="1480" y="10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E742-CC85-4ABE-AF43-EEDC6A9108E3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A3C27-C577-4611-A41D-EF6088FFC2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30235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DC4BC0-1F4D-4BD8-A38E-A5A53B182FEE}" type="datetimeFigureOut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13948-FDA6-4522-80AF-4BE96CF68D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561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20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465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18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74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99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15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27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813948-FDA6-4522-80AF-4BE96CF68D5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528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2">
            <a:extLst>
              <a:ext uri="{FF2B5EF4-FFF2-40B4-BE49-F238E27FC236}">
                <a16:creationId xmlns:a16="http://schemas.microsoft.com/office/drawing/2014/main" id="{D06E6B23-14C4-4D67-9648-3392988167AA}"/>
              </a:ext>
            </a:extLst>
          </p:cNvPr>
          <p:cNvSpPr/>
          <p:nvPr userDrawn="1"/>
        </p:nvSpPr>
        <p:spPr>
          <a:xfrm>
            <a:off x="268941" y="1686585"/>
            <a:ext cx="8650941" cy="1422375"/>
          </a:xfrm>
          <a:prstGeom prst="roundRect">
            <a:avLst/>
          </a:prstGeom>
          <a:solidFill>
            <a:srgbClr val="3333B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56678C2-94A9-42A7-B2C7-BBA85C779D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6775" y="1806788"/>
            <a:ext cx="7648575" cy="914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文本占位符 16">
            <a:extLst>
              <a:ext uri="{FF2B5EF4-FFF2-40B4-BE49-F238E27FC236}">
                <a16:creationId xmlns:a16="http://schemas.microsoft.com/office/drawing/2014/main" id="{3881CBF7-6494-4F50-8E0E-1243D80F56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1" y="4168988"/>
            <a:ext cx="4686300" cy="9144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611A7DB-A5B1-454E-BA1C-14DEA4040BC7}" type="datetime1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1102406" y="1267952"/>
            <a:ext cx="6939186" cy="1314450"/>
          </a:xfrm>
          <a:solidFill>
            <a:srgbClr val="3333B2"/>
          </a:solid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Title of Your Slides</a:t>
            </a:r>
            <a:endParaRPr lang="zh-CN" altLang="en-US" dirty="0"/>
          </a:p>
        </p:txBody>
      </p:sp>
      <p:sp>
        <p:nvSpPr>
          <p:cNvPr id="9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3152180" y="3349720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  <p:sp>
        <p:nvSpPr>
          <p:cNvPr id="10" name="内容占位符 7"/>
          <p:cNvSpPr>
            <a:spLocks noGrp="1"/>
          </p:cNvSpPr>
          <p:nvPr>
            <p:ph sz="quarter" idx="15" hasCustomPrompt="1"/>
          </p:nvPr>
        </p:nvSpPr>
        <p:spPr>
          <a:xfrm>
            <a:off x="3152180" y="4674690"/>
            <a:ext cx="2839641" cy="409575"/>
          </a:xfrm>
        </p:spPr>
        <p:txBody>
          <a:bodyPr anchor="ctr"/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Department</a:t>
            </a:r>
            <a:endParaRPr lang="zh-CN" altLang="en-US" dirty="0"/>
          </a:p>
        </p:txBody>
      </p:sp>
      <p:sp>
        <p:nvSpPr>
          <p:cNvPr id="11" name="内容占位符 7"/>
          <p:cNvSpPr>
            <a:spLocks noGrp="1"/>
          </p:cNvSpPr>
          <p:nvPr>
            <p:ph sz="quarter" idx="16" hasCustomPrompt="1"/>
          </p:nvPr>
        </p:nvSpPr>
        <p:spPr>
          <a:xfrm>
            <a:off x="3152180" y="533717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Time</a:t>
            </a:r>
            <a:endParaRPr lang="zh-CN" altLang="en-US" dirty="0"/>
          </a:p>
        </p:txBody>
      </p:sp>
      <p:sp>
        <p:nvSpPr>
          <p:cNvPr id="26" name="内容占位符 7"/>
          <p:cNvSpPr>
            <a:spLocks noGrp="1"/>
          </p:cNvSpPr>
          <p:nvPr>
            <p:ph sz="quarter" idx="17" hasCustomPrompt="1"/>
          </p:nvPr>
        </p:nvSpPr>
        <p:spPr>
          <a:xfrm>
            <a:off x="3152179" y="4012205"/>
            <a:ext cx="2839641" cy="409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2810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C07C6DB-DD71-4D19-B202-B405D60F5701}"/>
              </a:ext>
            </a:extLst>
          </p:cNvPr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F41D5E8-ACB8-43C7-BC40-A9B89594C7E9}" type="datetime1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3" hasCustomPrompt="1"/>
          </p:nvPr>
        </p:nvSpPr>
        <p:spPr>
          <a:xfrm>
            <a:off x="250032" y="230425"/>
            <a:ext cx="2626518" cy="504825"/>
          </a:xfrm>
        </p:spPr>
        <p:txBody>
          <a:bodyPr anchor="ctr"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Input Title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3230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C07C6DB-DD71-4D19-B202-B405D60F5701}"/>
              </a:ext>
            </a:extLst>
          </p:cNvPr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0F41D5E8-ACB8-43C7-BC40-A9B89594C7E9}" type="datetime1">
              <a:rPr lang="zh-CN" altLang="en-US" smtClean="0"/>
              <a:t>2024/6/27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2359CDC3-D254-469E-8F04-CC4295B8C37F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DB90DA-24A7-41EE-B4E4-6AA449C56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191"/>
            <a:ext cx="5270269" cy="587434"/>
          </a:xfrm>
        </p:spPr>
        <p:txBody>
          <a:bodyPr>
            <a:normAutofit/>
          </a:bodyPr>
          <a:lstStyle>
            <a:lvl1pPr>
              <a:defRPr lang="zh-CN" altLang="en-US" sz="3200" kern="1200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1740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348DA9-5F1B-42F4-B69F-CDF8816C5030}"/>
              </a:ext>
            </a:extLst>
          </p:cNvPr>
          <p:cNvSpPr/>
          <p:nvPr userDrawn="1"/>
        </p:nvSpPr>
        <p:spPr>
          <a:xfrm>
            <a:off x="0" y="222191"/>
            <a:ext cx="9144000" cy="587434"/>
          </a:xfrm>
          <a:prstGeom prst="rect">
            <a:avLst/>
          </a:prstGeom>
          <a:gradFill flip="none" rotWithShape="1">
            <a:gsLst>
              <a:gs pos="0">
                <a:srgbClr val="3232B0">
                  <a:shade val="30000"/>
                  <a:satMod val="115000"/>
                </a:srgbClr>
              </a:gs>
              <a:gs pos="50000">
                <a:srgbClr val="3232B0">
                  <a:shade val="67500"/>
                  <a:satMod val="115000"/>
                </a:srgbClr>
              </a:gs>
              <a:gs pos="100000">
                <a:srgbClr val="3232B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6138E63-C15A-4951-8B22-45BBB72815CD}"/>
              </a:ext>
            </a:extLst>
          </p:cNvPr>
          <p:cNvSpPr txBox="1"/>
          <p:nvPr userDrawn="1"/>
        </p:nvSpPr>
        <p:spPr>
          <a:xfrm>
            <a:off x="93165" y="254298"/>
            <a:ext cx="862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07146-DD1E-4EBD-B8F7-D93B3206AC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843D29-FB41-4021-9B8E-3D737EDA870F}"/>
              </a:ext>
            </a:extLst>
          </p:cNvPr>
          <p:cNvSpPr/>
          <p:nvPr userDrawn="1"/>
        </p:nvSpPr>
        <p:spPr>
          <a:xfrm>
            <a:off x="0" y="0"/>
            <a:ext cx="4572000" cy="222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C1517EE-6E50-4213-8AC2-CB1E6810F1E1}"/>
              </a:ext>
            </a:extLst>
          </p:cNvPr>
          <p:cNvSpPr/>
          <p:nvPr userDrawn="1"/>
        </p:nvSpPr>
        <p:spPr>
          <a:xfrm>
            <a:off x="4572000" y="0"/>
            <a:ext cx="4572000" cy="222191"/>
          </a:xfrm>
          <a:prstGeom prst="rect">
            <a:avLst/>
          </a:prstGeom>
          <a:solidFill>
            <a:srgbClr val="3333B3"/>
          </a:solidFill>
          <a:ln>
            <a:solidFill>
              <a:srgbClr val="330D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513529-F9A7-48F9-903D-411A3B0F4081}"/>
              </a:ext>
            </a:extLst>
          </p:cNvPr>
          <p:cNvSpPr/>
          <p:nvPr userDrawn="1"/>
        </p:nvSpPr>
        <p:spPr>
          <a:xfrm>
            <a:off x="0" y="6635809"/>
            <a:ext cx="4572000" cy="22219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D0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E8D691-370E-4B25-93C1-61DA4CA32E5D}"/>
              </a:ext>
            </a:extLst>
          </p:cNvPr>
          <p:cNvSpPr/>
          <p:nvPr userDrawn="1"/>
        </p:nvSpPr>
        <p:spPr>
          <a:xfrm>
            <a:off x="4572000" y="6635809"/>
            <a:ext cx="4572000" cy="222191"/>
          </a:xfrm>
          <a:prstGeom prst="rect">
            <a:avLst/>
          </a:prstGeom>
          <a:solidFill>
            <a:srgbClr val="3333B3"/>
          </a:solidFill>
          <a:ln>
            <a:solidFill>
              <a:srgbClr val="330D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998981" y="1977540"/>
            <a:ext cx="7178041" cy="1374664"/>
          </a:xfrm>
          <a:prstGeom prst="roundRect">
            <a:avLst/>
          </a:prstGeom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/>
          <a:p>
            <a:pPr algn="ctr"/>
            <a:r>
              <a:rPr lang="en-US" altLang="zh-CN" sz="3600" b="1" dirty="0">
                <a:cs typeface="Calibri" panose="020F0502020204030204" pitchFamily="34" charset="0"/>
              </a:rPr>
              <a:t>Deep Regression Representation Learning with Topology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C3554CB-EB78-57D1-B0D9-169284CACF35}"/>
              </a:ext>
            </a:extLst>
          </p:cNvPr>
          <p:cNvSpPr txBox="1">
            <a:spLocks/>
          </p:cNvSpPr>
          <p:nvPr/>
        </p:nvSpPr>
        <p:spPr>
          <a:xfrm>
            <a:off x="1143000" y="3735942"/>
            <a:ext cx="6858000" cy="11183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Shihao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Kenji Kawaguchi, Angela Yao</a:t>
            </a:r>
          </a:p>
          <a:p>
            <a:pPr marL="0" indent="0" algn="ctr">
              <a:buNone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ICML 2024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A86B28-2A0E-C2BA-CCF0-04FBC001D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501" y="5155095"/>
            <a:ext cx="3937000" cy="7747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3D95FA63-4021-4AD8-2C3C-2787EEBFD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6338" y="-650465"/>
            <a:ext cx="3118338" cy="272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FCC1C7-2BBB-F9BB-4851-5F274C8E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1799828"/>
            <a:ext cx="64643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B06AA4-3EC4-56EC-B4A2-E6C3A0AD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654889"/>
            <a:ext cx="7327900" cy="55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0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8070A7-8E30-BB96-BDAF-5CB74E20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0" y="1518848"/>
            <a:ext cx="7454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62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Conclusion</a:t>
            </a:r>
            <a:endParaRPr lang="en-US" altLang="zh-CN" sz="2800" b="1" dirty="0">
              <a:latin typeface="+mn-ea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灯片编号占位符 6">
            <a:extLst>
              <a:ext uri="{FF2B5EF4-FFF2-40B4-BE49-F238E27FC236}">
                <a16:creationId xmlns:a16="http://schemas.microsoft.com/office/drawing/2014/main" id="{8326BDAE-4A51-271A-2159-F1E187ABE112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9CDC3-D254-469E-8F04-CC4295B8C37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0E7A4410-455A-A140-2291-16C27D7266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957" y="1493522"/>
                <a:ext cx="7581873" cy="501720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/>
                <a:r>
                  <a:rPr lang="en-US" dirty="0"/>
                  <a:t>A desirable representation</a:t>
                </a:r>
              </a:p>
              <a:p>
                <a:pPr marL="914400" lvl="1" indent="-457200"/>
                <a:r>
                  <a:rPr lang="en-US" dirty="0"/>
                  <a:t>topologically similar to the target space </a:t>
                </a:r>
              </a:p>
              <a:p>
                <a:pPr marL="914400" lvl="1" indent="-457200"/>
                <a:r>
                  <a:rPr lang="en-US" dirty="0"/>
                  <a:t>intrinsic dimension equal to the target space</a:t>
                </a:r>
              </a:p>
              <a:p>
                <a:pPr marL="457200" indent="-457200"/>
                <a:endParaRPr lang="en-US" dirty="0"/>
              </a:p>
              <a:p>
                <a:pPr marL="457200" indent="-457200"/>
                <a:r>
                  <a:rPr lang="en-US" altLang="zh-SG" sz="2800" dirty="0">
                    <a:solidFill>
                      <a:schemeClr val="tx1"/>
                    </a:solidFill>
                    <a:latin typeface="NimbusRomNo9L"/>
                    <a:sym typeface="+mn-lt"/>
                  </a:rPr>
                  <a:t>Optimizing the Information Bottleneck </a:t>
                </a:r>
                <a14:m>
                  <m:oMath xmlns:m="http://schemas.openxmlformats.org/officeDocument/2006/math">
                    <m:r>
                      <a:rPr lang="en-SG" altLang="zh-SG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+mn-lt"/>
                      </a:rPr>
                      <m:t>⟹</m:t>
                    </m:r>
                  </m:oMath>
                </a14:m>
                <a:r>
                  <a:rPr lang="en-SG" altLang="zh-SG" sz="2800" dirty="0">
                    <a:solidFill>
                      <a:schemeClr val="tx1"/>
                    </a:solidFill>
                    <a:latin typeface="NimbusRomNo9L"/>
                  </a:rPr>
                  <a:t> minimizing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𝑌</m:t>
                        </m:r>
                      </m:e>
                    </m:d>
                  </m:oMath>
                </a14:m>
                <a:r>
                  <a:rPr lang="en-SG" altLang="zh-SG" sz="2800" dirty="0">
                    <a:solidFill>
                      <a:schemeClr val="tx1"/>
                    </a:solidFill>
                    <a:latin typeface="NimbusRomNo9L"/>
                  </a:rPr>
                  <a:t> and</a:t>
                </a:r>
                <a:r>
                  <a:rPr lang="en-US" altLang="zh-CN" sz="2800" dirty="0">
                    <a:solidFill>
                      <a:schemeClr val="tx1"/>
                    </a:solidFill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𝑌</m:t>
                        </m:r>
                      </m:e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𝑍</m:t>
                        </m:r>
                      </m:e>
                    </m:d>
                  </m:oMath>
                </a14:m>
                <a:endParaRPr lang="en-US" dirty="0"/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𝑌</m:t>
                        </m:r>
                      </m:e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+mn-lt"/>
                          </a:rPr>
                          <m:t>𝑍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+mn-lt"/>
                      </a:rPr>
                      <m:t>:</m:t>
                    </m:r>
                  </m:oMath>
                </a14:m>
                <a:r>
                  <a:rPr lang="en-US" dirty="0"/>
                  <a:t> encourages the representation</a:t>
                </a:r>
                <a:r>
                  <a:rPr lang="en-US" altLang="zh-CN" dirty="0"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+mn-lt"/>
                      </a:rPr>
                      <m:t>𝑍</m:t>
                    </m:r>
                  </m:oMath>
                </a14:m>
                <a:r>
                  <a:rPr lang="en-US" dirty="0"/>
                  <a:t> to be informative about the target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sym typeface="+mn-lt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  <a:sym typeface="+mn-lt"/>
                      </a:rPr>
                      <m:t> </m:t>
                    </m:r>
                  </m:oMath>
                </a14:m>
                <a:endParaRPr lang="en-US" altLang="zh-CN" dirty="0">
                  <a:sym typeface="+mn-lt"/>
                </a:endParaRPr>
              </a:p>
              <a:p>
                <a:pPr marL="1143000" lvl="1" indent="-4572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sym typeface="+mn-lt"/>
                          </a:rPr>
                          <m:t>𝑌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sym typeface="+mn-lt"/>
                      </a:rPr>
                      <m:t>: </m:t>
                    </m:r>
                  </m:oMath>
                </a14:m>
                <a:r>
                  <a:rPr lang="en-US" altLang="zh-SG" dirty="0"/>
                  <a:t>can be thought of as noise, and upper-bound the generalization error</a:t>
                </a:r>
                <a:endParaRPr lang="en-US" altLang="zh-CN" dirty="0">
                  <a:sym typeface="+mn-lt"/>
                </a:endParaRPr>
              </a:p>
            </p:txBody>
          </p:sp>
        </mc:Choice>
        <mc:Fallback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0E7A4410-455A-A140-2291-16C27D726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7" y="1493522"/>
                <a:ext cx="7581873" cy="5017209"/>
              </a:xfrm>
              <a:prstGeom prst="rect">
                <a:avLst/>
              </a:prstGeom>
              <a:blipFill>
                <a:blip r:embed="rId3"/>
                <a:stretch>
                  <a:fillRect l="-1505" t="-202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363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Motivation</a:t>
            </a:r>
            <a:endParaRPr lang="en-US" altLang="zh-CN" sz="2800" b="1" dirty="0">
              <a:latin typeface="+mn-ea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灯片编号占位符 6">
            <a:extLst>
              <a:ext uri="{FF2B5EF4-FFF2-40B4-BE49-F238E27FC236}">
                <a16:creationId xmlns:a16="http://schemas.microsoft.com/office/drawing/2014/main" id="{8326BDAE-4A51-271A-2159-F1E187ABE112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9CDC3-D254-469E-8F04-CC4295B8C37F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86E4CC-C68E-4ABA-D868-439F3113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83" y="915237"/>
            <a:ext cx="2844079" cy="28206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7390EA4-2DFC-6BE5-194C-D2B3057A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362" y="906063"/>
            <a:ext cx="2844079" cy="28127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7FAAB0E-E268-F1F8-2A59-2DA94191FD79}"/>
              </a:ext>
            </a:extLst>
          </p:cNvPr>
          <p:cNvSpPr txBox="1"/>
          <p:nvPr/>
        </p:nvSpPr>
        <p:spPr>
          <a:xfrm>
            <a:off x="2066243" y="3799032"/>
            <a:ext cx="1674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800" dirty="0"/>
              <a:t>Classification</a:t>
            </a:r>
            <a:endParaRPr lang="zh-SG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618696-DDF5-F27D-EE65-8EBD8ECD29DA}"/>
              </a:ext>
            </a:extLst>
          </p:cNvPr>
          <p:cNvSpPr txBox="1"/>
          <p:nvPr/>
        </p:nvSpPr>
        <p:spPr>
          <a:xfrm>
            <a:off x="5622538" y="3809908"/>
            <a:ext cx="1307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800" dirty="0"/>
              <a:t>Regression</a:t>
            </a:r>
            <a:endParaRPr lang="zh-SG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FE0133D-9FA9-468C-F039-EAAF566B89C0}"/>
              </a:ext>
            </a:extLst>
          </p:cNvPr>
          <p:cNvSpPr txBox="1"/>
          <p:nvPr/>
        </p:nvSpPr>
        <p:spPr>
          <a:xfrm>
            <a:off x="739193" y="4168364"/>
            <a:ext cx="71723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dirty="0"/>
              <a:t>T</a:t>
            </a:r>
            <a:r>
              <a:rPr lang="zh-SG" altLang="en-US" dirty="0"/>
              <a:t>he representation topologies of </a:t>
            </a:r>
            <a:r>
              <a:rPr lang="en-US" altLang="zh-SG" dirty="0"/>
              <a:t>classification and regression</a:t>
            </a:r>
            <a:r>
              <a:rPr lang="zh-SG" altLang="en-US" dirty="0"/>
              <a:t> are different:</a:t>
            </a:r>
            <a:endParaRPr lang="en-US" altLang="zh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Classification</a:t>
            </a:r>
            <a:r>
              <a:rPr lang="en-US" altLang="zh-SG" dirty="0"/>
              <a:t>: disconnected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SG" b="1" dirty="0"/>
              <a:t>Regression</a:t>
            </a:r>
            <a:r>
              <a:rPr lang="en-US" altLang="zh-SG" dirty="0"/>
              <a:t>: connected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A205677-1700-C035-E520-6E9F7F33FDE6}"/>
              </a:ext>
            </a:extLst>
          </p:cNvPr>
          <p:cNvSpPr/>
          <p:nvPr/>
        </p:nvSpPr>
        <p:spPr>
          <a:xfrm>
            <a:off x="763007" y="5164632"/>
            <a:ext cx="7148524" cy="954107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SG" altLang="zh-SG" sz="2800" dirty="0">
                <a:latin typeface="NimbusRomNo9L"/>
              </a:rPr>
              <a:t>What topology (shape) the representations should have for effective regression?</a:t>
            </a:r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42B94689-A54C-5659-581E-71204FC1C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509" y="5541268"/>
            <a:ext cx="561999" cy="52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61BD205-8BB1-2D6C-1AB8-9904A1F4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5" y="1733322"/>
            <a:ext cx="7772400" cy="14565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8FB7102-8B0C-CD5E-662F-DD699FC82118}"/>
                  </a:ext>
                </a:extLst>
              </p:cNvPr>
              <p:cNvSpPr/>
              <p:nvPr/>
            </p:nvSpPr>
            <p:spPr>
              <a:xfrm>
                <a:off x="753716" y="3668139"/>
                <a:ext cx="7345017" cy="1815882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NimbusRomNo9L"/>
                    <a:sym typeface="+mn-lt"/>
                  </a:rPr>
                  <a:t>We arrive at this conclusion by establishing </a:t>
                </a:r>
                <a:r>
                  <a:rPr lang="en-US" altLang="zh-CN" sz="2800" dirty="0">
                    <a:solidFill>
                      <a:srgbClr val="00B0F0"/>
                    </a:solidFill>
                    <a:latin typeface="NimbusRomNo9L"/>
                    <a:sym typeface="+mn-lt"/>
                  </a:rPr>
                  <a:t>two connections:</a:t>
                </a:r>
                <a:endParaRPr lang="en-US" altLang="zh-CN" sz="2800" dirty="0">
                  <a:latin typeface="NimbusRomNo9L"/>
                  <a:sym typeface="+mn-lt"/>
                </a:endParaRPr>
              </a:p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⟺</m:t>
                    </m:r>
                  </m:oMath>
                </a14:m>
                <a:r>
                  <a:rPr lang="en-US" altLang="zh-CN" sz="2800" dirty="0">
                    <a:latin typeface="+mn-ea"/>
                    <a:cs typeface="Times New Roman" panose="02020603050405020304" pitchFamily="18" charset="0"/>
                    <a:sym typeface="+mn-lt"/>
                  </a:rPr>
                  <a:t> Intrinsic dimension</a:t>
                </a:r>
              </a:p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, 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𝐻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𝑌</m:t>
                        </m:r>
                      </m: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+mn-lt"/>
                          </a:rPr>
                          <m:t>𝑍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  <a:sym typeface="+mn-lt"/>
                      </a:rPr>
                      <m:t>⟺</m:t>
                    </m:r>
                  </m:oMath>
                </a14:m>
                <a:r>
                  <a:rPr lang="en-US" altLang="zh-CN" sz="2800" dirty="0">
                    <a:latin typeface="+mn-ea"/>
                    <a:cs typeface="Times New Roman" panose="02020603050405020304" pitchFamily="18" charset="0"/>
                    <a:sym typeface="+mn-lt"/>
                  </a:rPr>
                  <a:t> Homeomorphism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8FB7102-8B0C-CD5E-662F-DD699FC821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16" y="3668139"/>
                <a:ext cx="7345017" cy="1815882"/>
              </a:xfrm>
              <a:prstGeom prst="rect">
                <a:avLst/>
              </a:prstGeom>
              <a:blipFill>
                <a:blip r:embed="rId4"/>
                <a:stretch>
                  <a:fillRect l="-1546" t="-3425" b="-7534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112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C5BEE5-086A-F8A2-3442-E1F8CBDA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7896"/>
            <a:ext cx="9144000" cy="35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1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Encouraging the Same Intrinsic Dimension</a:t>
            </a:r>
            <a:endParaRPr lang="en-US" altLang="zh-CN" sz="2800" b="1" dirty="0">
              <a:latin typeface="+mn-ea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B869A-B29F-D965-5965-89FACBEA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55" y="1128735"/>
            <a:ext cx="7772400" cy="385304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AD6996-4FB3-8DAE-6FD2-D02C7A802791}"/>
              </a:ext>
            </a:extLst>
          </p:cNvPr>
          <p:cNvSpPr/>
          <p:nvPr/>
        </p:nvSpPr>
        <p:spPr>
          <a:xfrm>
            <a:off x="685799" y="5258417"/>
            <a:ext cx="7688356" cy="954107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NimbusRomNo9L"/>
                <a:sym typeface="+mn-lt"/>
              </a:rPr>
              <a:t>Lowering the intrinsic dimension results in a lower H(Z|Y), implying a higher generalization ability.</a:t>
            </a:r>
            <a:endParaRPr lang="en-SG" altLang="zh-SG" sz="28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3847170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Encouraging the Same Intrinsic Dimension</a:t>
            </a:r>
            <a:endParaRPr lang="en-US" altLang="zh-CN" sz="2800" b="1" dirty="0">
              <a:latin typeface="+mn-ea"/>
              <a:ea typeface="+mn-ea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76A2B0B7-E59F-CF64-C501-370F7CC40C55}"/>
              </a:ext>
            </a:extLst>
          </p:cNvPr>
          <p:cNvCxnSpPr>
            <a:cxnSpLocks/>
          </p:cNvCxnSpPr>
          <p:nvPr/>
        </p:nvCxnSpPr>
        <p:spPr>
          <a:xfrm flipV="1">
            <a:off x="3783801" y="1110867"/>
            <a:ext cx="0" cy="16443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683C670D-3C4A-DD69-5435-D99198506DF7}"/>
              </a:ext>
            </a:extLst>
          </p:cNvPr>
          <p:cNvCxnSpPr>
            <a:cxnSpLocks/>
          </p:cNvCxnSpPr>
          <p:nvPr/>
        </p:nvCxnSpPr>
        <p:spPr>
          <a:xfrm>
            <a:off x="3627048" y="2631975"/>
            <a:ext cx="23376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ABB37A7-E27B-B711-7F3D-BCECDEBEE3A7}"/>
              </a:ext>
            </a:extLst>
          </p:cNvPr>
          <p:cNvCxnSpPr>
            <a:cxnSpLocks/>
          </p:cNvCxnSpPr>
          <p:nvPr/>
        </p:nvCxnSpPr>
        <p:spPr>
          <a:xfrm flipV="1">
            <a:off x="3788900" y="1205004"/>
            <a:ext cx="1418854" cy="14188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36E061-15FB-49E4-F530-003F84B9C150}"/>
                  </a:ext>
                </a:extLst>
              </p:cNvPr>
              <p:cNvSpPr txBox="1"/>
              <p:nvPr/>
            </p:nvSpPr>
            <p:spPr>
              <a:xfrm>
                <a:off x="3536478" y="2678989"/>
                <a:ext cx="1811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SG" sz="24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SG" altLang="en-US" sz="2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936E061-15FB-49E4-F530-003F84B9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478" y="2678989"/>
                <a:ext cx="181140" cy="369332"/>
              </a:xfrm>
              <a:prstGeom prst="rect">
                <a:avLst/>
              </a:prstGeom>
              <a:blipFill>
                <a:blip r:embed="rId3"/>
                <a:stretch>
                  <a:fillRect l="-53333" r="-53333" b="-645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7FC08F-EEF0-9CA7-D5F7-041CBAC63DAA}"/>
                  </a:ext>
                </a:extLst>
              </p:cNvPr>
              <p:cNvSpPr txBox="1"/>
              <p:nvPr/>
            </p:nvSpPr>
            <p:spPr>
              <a:xfrm>
                <a:off x="4785225" y="2566053"/>
                <a:ext cx="1459499" cy="462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27FC08F-EEF0-9CA7-D5F7-041CBAC63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25" y="2566053"/>
                <a:ext cx="1459499" cy="462884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6E398A48-E970-203B-7FB3-B0D12493D633}"/>
              </a:ext>
            </a:extLst>
          </p:cNvPr>
          <p:cNvSpPr/>
          <p:nvPr/>
        </p:nvSpPr>
        <p:spPr>
          <a:xfrm>
            <a:off x="3862177" y="2255586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549E562-7389-A939-A979-799ACFC21593}"/>
                  </a:ext>
                </a:extLst>
              </p:cNvPr>
              <p:cNvSpPr txBox="1"/>
              <p:nvPr/>
            </p:nvSpPr>
            <p:spPr>
              <a:xfrm>
                <a:off x="2175557" y="1032717"/>
                <a:ext cx="1529867" cy="7630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SG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SG" b="0" i="1" smtClean="0">
                          <a:latin typeface="Cambria Math" panose="02040503050406030204" pitchFamily="18" charset="0"/>
                        </a:rPr>
                        <m:t>⁡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zh-SG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SG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𝑃𝐻</m:t>
                              </m:r>
                            </m:e>
                            <m:sub>
                              <m:r>
                                <a:rPr lang="en-US" altLang="zh-SG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SG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SG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549E562-7389-A939-A979-799ACFC21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5557" y="1032717"/>
                <a:ext cx="1529867" cy="763029"/>
              </a:xfrm>
              <a:prstGeom prst="rect">
                <a:avLst/>
              </a:prstGeom>
              <a:blipFill>
                <a:blip r:embed="rId5"/>
                <a:stretch>
                  <a:fillRect l="-28926" t="-122951" r="-4132" b="-17049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椭圆 41">
            <a:extLst>
              <a:ext uri="{FF2B5EF4-FFF2-40B4-BE49-F238E27FC236}">
                <a16:creationId xmlns:a16="http://schemas.microsoft.com/office/drawing/2014/main" id="{2532F56A-F43A-694A-7990-B7BE0C559CEC}"/>
              </a:ext>
            </a:extLst>
          </p:cNvPr>
          <p:cNvSpPr/>
          <p:nvPr/>
        </p:nvSpPr>
        <p:spPr>
          <a:xfrm>
            <a:off x="4388720" y="2098831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DFF00AF-E71A-0E16-CABC-3745AA441D86}"/>
              </a:ext>
            </a:extLst>
          </p:cNvPr>
          <p:cNvSpPr/>
          <p:nvPr/>
        </p:nvSpPr>
        <p:spPr>
          <a:xfrm>
            <a:off x="4082128" y="1920589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A11668F3-32C2-7538-8868-92B56F2F6322}"/>
              </a:ext>
            </a:extLst>
          </p:cNvPr>
          <p:cNvSpPr/>
          <p:nvPr/>
        </p:nvSpPr>
        <p:spPr>
          <a:xfrm>
            <a:off x="4688867" y="1943129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E4FD464-2D3B-47DE-2420-272DF78A1EDA}"/>
              </a:ext>
            </a:extLst>
          </p:cNvPr>
          <p:cNvSpPr/>
          <p:nvPr/>
        </p:nvSpPr>
        <p:spPr>
          <a:xfrm>
            <a:off x="4478929" y="1633449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0825761F-B378-90F1-E60B-745564C08267}"/>
              </a:ext>
            </a:extLst>
          </p:cNvPr>
          <p:cNvSpPr/>
          <p:nvPr/>
        </p:nvSpPr>
        <p:spPr>
          <a:xfrm>
            <a:off x="4862936" y="1550524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229BE20A-CC10-F9BA-405D-CBB3E13F6E8E}"/>
              </a:ext>
            </a:extLst>
          </p:cNvPr>
          <p:cNvSpPr/>
          <p:nvPr/>
        </p:nvSpPr>
        <p:spPr>
          <a:xfrm>
            <a:off x="5129377" y="1356434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219C47B8-D54F-6F9C-754E-2522FA5B3911}"/>
              </a:ext>
            </a:extLst>
          </p:cNvPr>
          <p:cNvSpPr/>
          <p:nvPr/>
        </p:nvSpPr>
        <p:spPr>
          <a:xfrm>
            <a:off x="4075212" y="2153502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CC19F8E-D28B-141A-F831-EE604C0F67DF}"/>
                  </a:ext>
                </a:extLst>
              </p:cNvPr>
              <p:cNvSpPr txBox="1"/>
              <p:nvPr/>
            </p:nvSpPr>
            <p:spPr>
              <a:xfrm>
                <a:off x="317128" y="3004615"/>
                <a:ext cx="848035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NimbusRomNo9L"/>
                    <a:sym typeface="+mn-lt"/>
                  </a:rPr>
                  <a:t>Intrinsic dimension can be estimated as the slop between</a:t>
                </a:r>
                <a:r>
                  <a:rPr lang="en-US" altLang="zh-CN" sz="2800" dirty="0">
                    <a:sym typeface="+mn-lt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SG" sz="28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SG" sz="2800" b="0" i="1" smtClean="0">
                        <a:latin typeface="Cambria Math" panose="02040503050406030204" pitchFamily="18" charset="0"/>
                      </a:rPr>
                      <m:t>⁡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SG" alt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SG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SG" sz="2800" b="0" i="1" smtClean="0">
                                <a:latin typeface="Cambria Math" panose="02040503050406030204" pitchFamily="18" charset="0"/>
                              </a:rPr>
                              <m:t>𝑃𝐻</m:t>
                            </m:r>
                          </m:e>
                          <m:sub>
                            <m:r>
                              <a:rPr lang="en-US" altLang="zh-SG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SG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SG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SG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2800" dirty="0">
                    <a:latin typeface="NimbusRomNo9L"/>
                    <a:sym typeface="+mn-lt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SG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SG" sz="28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|"/>
                        <m:endChr m:val="|"/>
                        <m:ctrlPr>
                          <a:rPr lang="en-US" altLang="zh-SG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SG" sz="28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altLang="zh-SG" sz="2800" baseline="30000" dirty="0"/>
                  <a:t>1</a:t>
                </a:r>
                <a:endParaRPr lang="zh-SG" altLang="en-US" sz="2800" baseline="30000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CC19F8E-D28B-141A-F831-EE604C0F6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28" y="3004615"/>
                <a:ext cx="8480355" cy="954107"/>
              </a:xfrm>
              <a:prstGeom prst="rect">
                <a:avLst/>
              </a:prstGeom>
              <a:blipFill>
                <a:blip r:embed="rId6"/>
                <a:stretch>
                  <a:fillRect l="-1495" t="-26316" r="-1345" b="-106579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4A969CD-25B6-D73E-7C06-22BA8326B6E6}"/>
                  </a:ext>
                </a:extLst>
              </p:cNvPr>
              <p:cNvSpPr txBox="1"/>
              <p:nvPr/>
            </p:nvSpPr>
            <p:spPr>
              <a:xfrm>
                <a:off x="1593036" y="4314043"/>
                <a:ext cx="6265541" cy="104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𝑠𝑙𝑜𝑝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SG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zh-SG" alt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SG" sz="2800" i="1">
                                      <a:latin typeface="Cambria Math" panose="02040503050406030204" pitchFamily="18" charset="0"/>
                                    </a:rPr>
                                    <m:t>𝑃𝐻</m:t>
                                  </m:r>
                                </m:e>
                                <m:sub>
                                  <m:r>
                                    <a:rPr lang="en-US" altLang="zh-SG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SG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SG" sz="28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e>
                          </m:nary>
                        </m:e>
                      </m:func>
                      <m:r>
                        <a:rPr lang="en-US" altLang="zh-SG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SG" sz="28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SG" sz="2800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SG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SG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SG" altLang="en-US" sz="2800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34A969CD-25B6-D73E-7C06-22BA8326B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36" y="4314043"/>
                <a:ext cx="6265541" cy="1043234"/>
              </a:xfrm>
              <a:prstGeom prst="rect">
                <a:avLst/>
              </a:prstGeom>
              <a:blipFill>
                <a:blip r:embed="rId7"/>
                <a:stretch>
                  <a:fillRect t="-145783" b="-202410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本框 56">
            <a:extLst>
              <a:ext uri="{FF2B5EF4-FFF2-40B4-BE49-F238E27FC236}">
                <a16:creationId xmlns:a16="http://schemas.microsoft.com/office/drawing/2014/main" id="{83553EE9-B225-F198-19E5-A99941435271}"/>
              </a:ext>
            </a:extLst>
          </p:cNvPr>
          <p:cNvSpPr txBox="1"/>
          <p:nvPr/>
        </p:nvSpPr>
        <p:spPr>
          <a:xfrm>
            <a:off x="317127" y="4005719"/>
            <a:ext cx="653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NimbusRomNo9L"/>
                <a:sym typeface="+mn-lt"/>
              </a:rPr>
              <a:t>Encourage a lower intrinsic dimension:</a:t>
            </a:r>
            <a:endParaRPr lang="zh-SG" altLang="en-US" sz="28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A91F000-F748-3938-3895-FBA0C6B39D5D}"/>
              </a:ext>
            </a:extLst>
          </p:cNvPr>
          <p:cNvSpPr txBox="1"/>
          <p:nvPr/>
        </p:nvSpPr>
        <p:spPr>
          <a:xfrm>
            <a:off x="361512" y="5020132"/>
            <a:ext cx="6531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NimbusRomNo9L"/>
                <a:sym typeface="+mn-lt"/>
              </a:rPr>
              <a:t>Encourage the same intrinsic dimension:</a:t>
            </a:r>
            <a:endParaRPr lang="zh-SG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7A8959F-0CF4-8663-A24A-2C95E3314667}"/>
                  </a:ext>
                </a:extLst>
              </p:cNvPr>
              <p:cNvSpPr txBox="1"/>
              <p:nvPr/>
            </p:nvSpPr>
            <p:spPr>
              <a:xfrm>
                <a:off x="1593036" y="5609192"/>
                <a:ext cx="6013713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kumimoji="1" lang="en-US" altLang="zh-SG" sz="2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kumimoji="1" lang="en-US" altLang="zh-SG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kumimoji="1" lang="en-US" altLang="zh-SG" sz="2800" b="0" i="1" smtClean="0">
                          <a:latin typeface="Cambria Math" panose="02040503050406030204" pitchFamily="18" charset="0"/>
                        </a:rPr>
                        <m:t>)|</m:t>
                      </m:r>
                    </m:oMath>
                  </m:oMathPara>
                </a14:m>
                <a:endParaRPr kumimoji="1" lang="zh-SG" altLang="en-US" sz="2800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D7A8959F-0CF4-8663-A24A-2C95E3314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036" y="5609192"/>
                <a:ext cx="6013713" cy="430887"/>
              </a:xfrm>
              <a:prstGeom prst="rect">
                <a:avLst/>
              </a:prstGeom>
              <a:blipFill>
                <a:blip r:embed="rId8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5F934E71-7D5F-621E-09FF-49B50F4586D4}"/>
              </a:ext>
            </a:extLst>
          </p:cNvPr>
          <p:cNvSpPr txBox="1"/>
          <p:nvPr/>
        </p:nvSpPr>
        <p:spPr>
          <a:xfrm>
            <a:off x="135375" y="6310307"/>
            <a:ext cx="837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baseline="30000" dirty="0"/>
              <a:t>1</a:t>
            </a:r>
            <a:r>
              <a:rPr lang="en-US" altLang="zh-SG" sz="1200" i="1" dirty="0"/>
              <a:t>Intrinsic Dimension, Persistent Homology and Generalization in Neural Networks, </a:t>
            </a:r>
            <a:r>
              <a:rPr lang="en-US" altLang="zh-SG" sz="1200" i="1" dirty="0" err="1"/>
              <a:t>Birdal</a:t>
            </a:r>
            <a:r>
              <a:rPr lang="en-US" altLang="zh-SG" sz="1200" i="1" dirty="0"/>
              <a:t> et al. </a:t>
            </a:r>
            <a:r>
              <a:rPr lang="en-US" altLang="zh-SG" sz="1200" i="1" dirty="0" err="1"/>
              <a:t>NeurIPS</a:t>
            </a:r>
            <a:r>
              <a:rPr lang="en-US" altLang="zh-SG" sz="1200" i="1" dirty="0"/>
              <a:t>. 2021</a:t>
            </a:r>
            <a:endParaRPr lang="zh-SG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741877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Enforcing Topological Similarity</a:t>
            </a:r>
            <a:endParaRPr lang="zh-CN" altLang="en-US" sz="2800" b="1" dirty="0"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7F1CEA-DBAB-D669-57E0-D5B8BE84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49" y="1420794"/>
            <a:ext cx="7327900" cy="3060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66F8F2-7F18-E78A-E200-8BCD467CE8D0}"/>
              </a:ext>
            </a:extLst>
          </p:cNvPr>
          <p:cNvSpPr/>
          <p:nvPr/>
        </p:nvSpPr>
        <p:spPr>
          <a:xfrm>
            <a:off x="727821" y="4833544"/>
            <a:ext cx="7688356" cy="954107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NimbusRomNo9L"/>
                <a:sym typeface="+mn-lt"/>
              </a:rPr>
              <a:t>Feature and target spaces are topologically similar, and enforcing such similarity is helpful.</a:t>
            </a:r>
            <a:endParaRPr lang="en-SG" altLang="zh-SG" sz="2800" dirty="0">
              <a:latin typeface="NimbusRomNo9L"/>
            </a:endParaRPr>
          </a:p>
        </p:txBody>
      </p:sp>
    </p:spTree>
    <p:extLst>
      <p:ext uri="{BB962C8B-B14F-4D97-AF65-F5344CB8AC3E}">
        <p14:creationId xmlns:p14="http://schemas.microsoft.com/office/powerpoint/2010/main" val="2697133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2A287FD-CD22-4C6F-B80D-4876384E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9CDC3-D254-469E-8F04-CC4295B8C37F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10" name="内容占位符 6"/>
          <p:cNvSpPr>
            <a:spLocks noGrp="1"/>
          </p:cNvSpPr>
          <p:nvPr>
            <p:ph sz="quarter" idx="13"/>
          </p:nvPr>
        </p:nvSpPr>
        <p:spPr>
          <a:xfrm>
            <a:off x="241253" y="347269"/>
            <a:ext cx="8661493" cy="50482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+mn-ea"/>
                <a:cs typeface="Times New Roman" panose="02020603050405020304" pitchFamily="18" charset="0"/>
                <a:sym typeface="+mn-lt"/>
              </a:rPr>
              <a:t>Enforcing Topological Similarity</a:t>
            </a:r>
            <a:endParaRPr lang="zh-CN" altLang="en-US" sz="2800" b="1" dirty="0">
              <a:latin typeface="+mn-ea"/>
              <a:cs typeface="Times New Roman" panose="02020603050405020304" pitchFamily="18" charset="0"/>
              <a:sym typeface="+mn-lt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CCA530FE-DE57-8635-34F9-9E0DD2DE117F}"/>
              </a:ext>
            </a:extLst>
          </p:cNvPr>
          <p:cNvCxnSpPr/>
          <p:nvPr/>
        </p:nvCxnSpPr>
        <p:spPr>
          <a:xfrm flipV="1">
            <a:off x="1304406" y="1047690"/>
            <a:ext cx="0" cy="17157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F4586720-4F3C-27D3-BF0E-1267237C3DFA}"/>
              </a:ext>
            </a:extLst>
          </p:cNvPr>
          <p:cNvCxnSpPr>
            <a:cxnSpLocks/>
          </p:cNvCxnSpPr>
          <p:nvPr/>
        </p:nvCxnSpPr>
        <p:spPr>
          <a:xfrm>
            <a:off x="1147653" y="2640263"/>
            <a:ext cx="12486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769A02C-8220-3F7A-5B9B-BB2674A9C277}"/>
              </a:ext>
            </a:extLst>
          </p:cNvPr>
          <p:cNvCxnSpPr>
            <a:cxnSpLocks/>
          </p:cNvCxnSpPr>
          <p:nvPr/>
        </p:nvCxnSpPr>
        <p:spPr>
          <a:xfrm flipV="1">
            <a:off x="1309505" y="1796056"/>
            <a:ext cx="836090" cy="8360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381964-5D17-7F68-EE50-E65695F843C6}"/>
                  </a:ext>
                </a:extLst>
              </p:cNvPr>
              <p:cNvSpPr txBox="1"/>
              <p:nvPr/>
            </p:nvSpPr>
            <p:spPr>
              <a:xfrm>
                <a:off x="873966" y="2062248"/>
                <a:ext cx="292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solidFill>
                                <a:srgbClr val="A9D28E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SG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1381964-5D17-7F68-EE50-E65695F84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66" y="2062248"/>
                <a:ext cx="292772" cy="276999"/>
              </a:xfrm>
              <a:prstGeom prst="rect">
                <a:avLst/>
              </a:prstGeom>
              <a:blipFill>
                <a:blip r:embed="rId3"/>
                <a:stretch>
                  <a:fillRect l="-8333" r="-8333" b="-1304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D9A93F-C215-8D1A-7AA2-821BC97E8B87}"/>
                  </a:ext>
                </a:extLst>
              </p:cNvPr>
              <p:cNvSpPr txBox="1"/>
              <p:nvPr/>
            </p:nvSpPr>
            <p:spPr>
              <a:xfrm>
                <a:off x="859360" y="1704525"/>
                <a:ext cx="2980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1D9A93F-C215-8D1A-7AA2-821BC97E8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60" y="1704525"/>
                <a:ext cx="298095" cy="276999"/>
              </a:xfrm>
              <a:prstGeom prst="rect">
                <a:avLst/>
              </a:prstGeom>
              <a:blipFill>
                <a:blip r:embed="rId4"/>
                <a:stretch>
                  <a:fillRect l="-8000" r="-4000" b="-18182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DB1F6C-46EA-C3E5-45B3-106FFE9CD088}"/>
                  </a:ext>
                </a:extLst>
              </p:cNvPr>
              <p:cNvSpPr txBox="1"/>
              <p:nvPr/>
            </p:nvSpPr>
            <p:spPr>
              <a:xfrm>
                <a:off x="1097619" y="2648383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kumimoji="1" lang="zh-SG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8DB1F6C-46EA-C3E5-45B3-106FFE9CD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619" y="2648383"/>
                <a:ext cx="181140" cy="276999"/>
              </a:xfrm>
              <a:prstGeom prst="rect">
                <a:avLst/>
              </a:prstGeom>
              <a:blipFill>
                <a:blip r:embed="rId5"/>
                <a:stretch>
                  <a:fillRect l="-26667" r="-26667" b="-4348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6F57865F-947E-0FDD-E7B8-F99FD8937002}"/>
              </a:ext>
            </a:extLst>
          </p:cNvPr>
          <p:cNvSpPr txBox="1"/>
          <p:nvPr/>
        </p:nvSpPr>
        <p:spPr>
          <a:xfrm>
            <a:off x="2025822" y="2663770"/>
            <a:ext cx="4635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Birth</a:t>
            </a:r>
            <a:endParaRPr lang="en-US" sz="12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04BE58-E574-5673-1D02-B8795C1390DE}"/>
              </a:ext>
            </a:extLst>
          </p:cNvPr>
          <p:cNvSpPr txBox="1"/>
          <p:nvPr/>
        </p:nvSpPr>
        <p:spPr>
          <a:xfrm>
            <a:off x="833110" y="1092722"/>
            <a:ext cx="5293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Death</a:t>
            </a:r>
            <a:endParaRPr lang="en-US" sz="12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8898E06-F76A-05B3-3C5E-3C77515964BE}"/>
              </a:ext>
            </a:extLst>
          </p:cNvPr>
          <p:cNvSpPr/>
          <p:nvPr/>
        </p:nvSpPr>
        <p:spPr>
          <a:xfrm>
            <a:off x="1226030" y="2142116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A7432ED-E207-333F-5BAC-18704697DEF5}"/>
              </a:ext>
            </a:extLst>
          </p:cNvPr>
          <p:cNvSpPr/>
          <p:nvPr/>
        </p:nvSpPr>
        <p:spPr>
          <a:xfrm>
            <a:off x="1226030" y="1791688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E310A32-5A95-45F5-016D-63F157D38A62}"/>
              </a:ext>
            </a:extLst>
          </p:cNvPr>
          <p:cNvSpPr/>
          <p:nvPr/>
        </p:nvSpPr>
        <p:spPr>
          <a:xfrm>
            <a:off x="2574823" y="1799073"/>
            <a:ext cx="156755" cy="156755"/>
          </a:xfrm>
          <a:prstGeom prst="ellipse">
            <a:avLst/>
          </a:prstGeom>
          <a:solidFill>
            <a:srgbClr val="A9D2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917DE1-8A30-E48E-D68B-4E1FC76271A2}"/>
                  </a:ext>
                </a:extLst>
              </p:cNvPr>
              <p:cNvSpPr txBox="1"/>
              <p:nvPr/>
            </p:nvSpPr>
            <p:spPr>
              <a:xfrm>
                <a:off x="2813685" y="1720216"/>
                <a:ext cx="667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[0,</m:t>
                          </m:r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E917DE1-8A30-E48E-D68B-4E1FC7627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85" y="1720216"/>
                <a:ext cx="667875" cy="276999"/>
              </a:xfrm>
              <a:prstGeom prst="rect">
                <a:avLst/>
              </a:prstGeom>
              <a:blipFill>
                <a:blip r:embed="rId6"/>
                <a:stretch>
                  <a:fillRect l="-11111" t="-4348" r="-11111" b="-34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2FB17DBD-12F1-E6EC-5219-8366D232C3B2}"/>
              </a:ext>
            </a:extLst>
          </p:cNvPr>
          <p:cNvSpPr/>
          <p:nvPr/>
        </p:nvSpPr>
        <p:spPr>
          <a:xfrm>
            <a:off x="2574655" y="2150610"/>
            <a:ext cx="156755" cy="15675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38438D7-9112-56D2-05E5-F3628A1D3011}"/>
                  </a:ext>
                </a:extLst>
              </p:cNvPr>
              <p:cNvSpPr txBox="1"/>
              <p:nvPr/>
            </p:nvSpPr>
            <p:spPr>
              <a:xfrm>
                <a:off x="2813684" y="2099026"/>
                <a:ext cx="673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[0,</m:t>
                          </m:r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SG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zh-SG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38438D7-9112-56D2-05E5-F3628A1D3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684" y="2099026"/>
                <a:ext cx="673198" cy="276999"/>
              </a:xfrm>
              <a:prstGeom prst="rect">
                <a:avLst/>
              </a:prstGeom>
              <a:blipFill>
                <a:blip r:embed="rId7"/>
                <a:stretch>
                  <a:fillRect l="-11111" t="-4348" r="-11111" b="-30435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98C2F06E-8BB9-EC3E-C591-1D22DF792C09}"/>
              </a:ext>
            </a:extLst>
          </p:cNvPr>
          <p:cNvSpPr txBox="1"/>
          <p:nvPr/>
        </p:nvSpPr>
        <p:spPr>
          <a:xfrm>
            <a:off x="965410" y="305966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Arial" panose="020B0604020202020204" pitchFamily="34" charset="0"/>
              </a:rPr>
              <a:t>‘birth’ and ‘death’ threshold</a:t>
            </a:r>
            <a:endParaRPr lang="zh-SG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CAEA75-1AA4-1AA8-7DA3-7FC999CA2632}"/>
              </a:ext>
            </a:extLst>
          </p:cNvPr>
          <p:cNvSpPr txBox="1"/>
          <p:nvPr/>
        </p:nvSpPr>
        <p:spPr>
          <a:xfrm>
            <a:off x="2292929" y="1335191"/>
            <a:ext cx="177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dirty="0">
                <a:latin typeface="Arial" panose="020B0604020202020204" pitchFamily="34" charset="0"/>
              </a:rPr>
              <a:t>[‘birth’, ‘death’] </a:t>
            </a:r>
            <a:endParaRPr lang="zh-SG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9DB5C4-2A8A-A1E6-542C-445BDC8375BB}"/>
                  </a:ext>
                </a:extLst>
              </p:cNvPr>
              <p:cNvSpPr txBox="1"/>
              <p:nvPr/>
            </p:nvSpPr>
            <p:spPr>
              <a:xfrm>
                <a:off x="2027482" y="1377891"/>
                <a:ext cx="28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zh-SG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zh-SG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SG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79DB5C4-2A8A-A1E6-542C-445BDC837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82" y="1377891"/>
                <a:ext cx="285014" cy="276999"/>
              </a:xfrm>
              <a:prstGeom prst="rect">
                <a:avLst/>
              </a:prstGeom>
              <a:blipFill>
                <a:blip r:embed="rId8"/>
                <a:stretch>
                  <a:fillRect l="-26087" r="-8696" b="-34783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257385-0E6F-D59B-E4DC-880D34C3C3D6}"/>
                  </a:ext>
                </a:extLst>
              </p:cNvPr>
              <p:cNvSpPr txBox="1"/>
              <p:nvPr/>
            </p:nvSpPr>
            <p:spPr>
              <a:xfrm>
                <a:off x="4140940" y="1092722"/>
                <a:ext cx="502730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SG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altLang="zh-SG" sz="2400" dirty="0"/>
                  <a:t> persistent homology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𝑃𝐻</m:t>
                        </m:r>
                      </m:e>
                      <m:sub>
                        <m:r>
                          <a:rPr lang="en-US" altLang="zh-SG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sz="2400" dirty="0"/>
                  <a:t> is  the set of ‘birth’ and ‘death’ intervals of the </a:t>
                </a:r>
                <a14:m>
                  <m:oMath xmlns:m="http://schemas.openxmlformats.org/officeDocument/2006/math">
                    <m:r>
                      <a:rPr lang="en-US" altLang="zh-SG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SG" sz="2400" dirty="0"/>
                  <a:t> dimensional holes.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SG" sz="2400" dirty="0">
                    <a:solidFill>
                      <a:srgbClr val="FF0000"/>
                    </a:solidFill>
                  </a:rPr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SG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SG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𝑃𝐻</m:t>
                        </m:r>
                      </m:e>
                      <m:sub>
                        <m:r>
                          <a:rPr lang="en-US" altLang="zh-SG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SG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SG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SG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SG" sz="2400" dirty="0">
                    <a:solidFill>
                      <a:srgbClr val="FF0000"/>
                    </a:solidFill>
                  </a:rPr>
                  <a:t> turn out to be find the minimal spanning tree</a:t>
                </a:r>
                <a:r>
                  <a:rPr lang="en-US" altLang="zh-SG" sz="2400" dirty="0"/>
                  <a:t>.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7257385-0E6F-D59B-E4DC-880D34C3C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940" y="1092722"/>
                <a:ext cx="5027304" cy="2308324"/>
              </a:xfrm>
              <a:prstGeom prst="rect">
                <a:avLst/>
              </a:prstGeom>
              <a:blipFill>
                <a:blip r:embed="rId9"/>
                <a:stretch>
                  <a:fillRect l="-1511" t="-1639" b="-5464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C3D6F97B-61A9-3587-E448-CA9640B7F5D9}"/>
              </a:ext>
            </a:extLst>
          </p:cNvPr>
          <p:cNvSpPr txBox="1"/>
          <p:nvPr/>
        </p:nvSpPr>
        <p:spPr>
          <a:xfrm>
            <a:off x="207225" y="4073691"/>
            <a:ext cx="8560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2800" dirty="0"/>
              <a:t>Enforcing topological similarity:</a:t>
            </a:r>
            <a:endParaRPr lang="zh-SG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2B577B2-44A3-A16F-B75C-B4430F81EAF9}"/>
                  </a:ext>
                </a:extLst>
              </p:cNvPr>
              <p:cNvSpPr txBox="1"/>
              <p:nvPr/>
            </p:nvSpPr>
            <p:spPr>
              <a:xfrm>
                <a:off x="468932" y="4874236"/>
                <a:ext cx="8433813" cy="424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SG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SG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SG" sz="24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SG" sz="24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𝑒𝑑𝑔𝑒</m:t>
                                  </m:r>
                                </m:e>
                                <m:sub>
                                  <m:r>
                                    <a:rPr kumimoji="1" lang="en-US" altLang="zh-SG" sz="24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SG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kumimoji="1" lang="en-US" altLang="zh-SG" sz="24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SG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kumimoji="1" lang="en-US" altLang="zh-SG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||</m:t>
                          </m:r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ctrlPr>
                                <a:rPr kumimoji="1" lang="en-US" altLang="zh-SG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SG" sz="240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SG" sz="2400" i="1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𝑒𝑑𝑔𝑒</m:t>
                                  </m:r>
                                </m:e>
                                <m:sub>
                                  <m:r>
                                    <a:rPr kumimoji="1" lang="en-US" altLang="zh-SG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SG" sz="240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SG" sz="24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𝑒𝑑𝑔𝑒</m:t>
                              </m:r>
                            </m:e>
                            <m:sub>
                              <m:r>
                                <a:rPr kumimoji="1" lang="en-US" altLang="zh-SG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)||</m:t>
                          </m:r>
                        </m:e>
                        <m:sub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SG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1" lang="zh-SG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2B577B2-44A3-A16F-B75C-B4430F81E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32" y="4874236"/>
                <a:ext cx="8433813" cy="424925"/>
              </a:xfrm>
              <a:prstGeom prst="rect">
                <a:avLst/>
              </a:prstGeom>
              <a:blipFill>
                <a:blip r:embed="rId10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zh-SG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>
            <a:extLst>
              <a:ext uri="{FF2B5EF4-FFF2-40B4-BE49-F238E27FC236}">
                <a16:creationId xmlns:a16="http://schemas.microsoft.com/office/drawing/2014/main" id="{ACA982AC-FD7F-23BD-289D-257F7EDC4A9A}"/>
              </a:ext>
            </a:extLst>
          </p:cNvPr>
          <p:cNvSpPr txBox="1"/>
          <p:nvPr/>
        </p:nvSpPr>
        <p:spPr>
          <a:xfrm>
            <a:off x="135375" y="6310307"/>
            <a:ext cx="83799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SG" sz="1200" i="1" dirty="0"/>
              <a:t>Topological Autoencoders, Moor et al. ICML. 2021</a:t>
            </a:r>
            <a:endParaRPr lang="zh-SG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09431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6147483-9722-B996-7A7D-A00A6D8EC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016674"/>
            <a:ext cx="755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4BEEB34-CE45-AEEC-D365-6E8E2323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710" y="237678"/>
            <a:ext cx="5346580" cy="377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54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ne&quot;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rial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23436</TotalTime>
  <Words>356</Words>
  <Application>Microsoft Macintosh PowerPoint</Application>
  <PresentationFormat>全屏显示(4:3)</PresentationFormat>
  <Paragraphs>68</Paragraphs>
  <Slides>13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微软雅黑</vt:lpstr>
      <vt:lpstr>NimbusRomNo9L</vt:lpstr>
      <vt:lpstr>Arial</vt:lpstr>
      <vt:lpstr>Calibri</vt:lpstr>
      <vt:lpstr>Cambria Math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ROBOT ICE</dc:creator>
  <cp:lastModifiedBy>Zhang Shihao</cp:lastModifiedBy>
  <cp:revision>5471</cp:revision>
  <cp:lastPrinted>2019-02-20T12:50:00Z</cp:lastPrinted>
  <dcterms:created xsi:type="dcterms:W3CDTF">2016-11-06T16:53:00Z</dcterms:created>
  <dcterms:modified xsi:type="dcterms:W3CDTF">2024-06-28T05:10:14Z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